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9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/>
    <p:restoredTop sz="94663"/>
  </p:normalViewPr>
  <p:slideViewPr>
    <p:cSldViewPr snapToGrid="0" snapToObjects="1">
      <p:cViewPr>
        <p:scale>
          <a:sx n="67" d="100"/>
          <a:sy n="67" d="100"/>
        </p:scale>
        <p:origin x="52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Singleton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7523748" y="328863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964906" y="5619111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0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35133"/>
          </a:xfrm>
        </p:spPr>
        <p:txBody>
          <a:bodyPr/>
          <a:lstStyle/>
          <a:p>
            <a:r>
              <a:rPr lang="en-US" dirty="0"/>
              <a:t>Measuring time to an event (death, myocardial infarction, recurrence)</a:t>
            </a:r>
          </a:p>
          <a:p>
            <a:r>
              <a:rPr lang="en-US" dirty="0"/>
              <a:t>Patients either die or are “censored”</a:t>
            </a:r>
          </a:p>
          <a:p>
            <a:r>
              <a:rPr lang="en-US" dirty="0"/>
              <a:t>Censored patients are lost to follow-up</a:t>
            </a:r>
          </a:p>
          <a:p>
            <a:r>
              <a:rPr lang="en-US" dirty="0"/>
              <a:t>Record status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63" y="4499856"/>
            <a:ext cx="6242145" cy="2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 Meier Estimates Survival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rank test looks for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73A-1D99-004C-BED6-B9B62BB2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 Meier Has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24B6-C58B-574D-800D-A4B48839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if we need to </a:t>
            </a:r>
            <a:r>
              <a:rPr lang="en-US" sz="3600" b="1" dirty="0"/>
              <a:t>adjust for covariates</a:t>
            </a:r>
            <a:r>
              <a:rPr lang="en-US" sz="3600" dirty="0"/>
              <a:t>?</a:t>
            </a:r>
          </a:p>
          <a:p>
            <a:r>
              <a:rPr lang="en-US" sz="3600" dirty="0"/>
              <a:t>What if we have a </a:t>
            </a:r>
            <a:r>
              <a:rPr lang="en-US" sz="3600" b="1" dirty="0"/>
              <a:t>continuous variable</a:t>
            </a:r>
            <a:r>
              <a:rPr lang="en-US" sz="3600" dirty="0"/>
              <a:t>?</a:t>
            </a:r>
          </a:p>
          <a:p>
            <a:r>
              <a:rPr lang="en-US" sz="3600" dirty="0"/>
              <a:t>Where do we </a:t>
            </a:r>
            <a:r>
              <a:rPr lang="en-US" sz="3600" b="1" dirty="0"/>
              <a:t>dichotomize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166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923"/>
            <a:ext cx="10515600" cy="2392414"/>
          </a:xfrm>
        </p:spPr>
        <p:txBody>
          <a:bodyPr/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r>
              <a:rPr lang="en-US" dirty="0"/>
              <a:t>No real reason to choose median</a:t>
            </a:r>
          </a:p>
          <a:p>
            <a:r>
              <a:rPr lang="en-US" dirty="0"/>
              <a:t>Cutpoints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42" y="3350342"/>
            <a:ext cx="7015316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3898490" y="3429000"/>
            <a:ext cx="4395019" cy="34290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Kaplan Meier Has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testing inflates Type I error</a:t>
            </a:r>
          </a:p>
          <a:p>
            <a:r>
              <a:rPr lang="en-US" dirty="0"/>
              <a:t>MCMC simulation needed to correct p-values</a:t>
            </a:r>
          </a:p>
          <a:p>
            <a:r>
              <a:rPr lang="en-US" dirty="0"/>
              <a:t>Dichotomization requires more patients to find effect</a:t>
            </a:r>
          </a:p>
          <a:p>
            <a:r>
              <a:rPr lang="en-US" dirty="0"/>
              <a:t>No statistical literature on 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BF08F-D84B-854E-8A16-7FC5EA4A61E7}"/>
              </a:ext>
            </a:extLst>
          </p:cNvPr>
          <p:cNvSpPr txBox="1"/>
          <p:nvPr/>
        </p:nvSpPr>
        <p:spPr>
          <a:xfrm>
            <a:off x="2474259" y="5064681"/>
            <a:ext cx="724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 Gustavo’s Plots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What is survival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Kaplan Meier Estimator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Cox PH Regression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Sample Size Considerations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FDE4-8A55-CF4C-8E6C-B69FCFFF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BBA2-5D4A-2441-90B9-DD1B66CD8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en-US" dirty="0"/>
              <a:t>Proportional hazards (PH): hazard ratio constant over time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DFF7309-A188-4C44-8934-CF2ADC10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71" y="1382699"/>
            <a:ext cx="6309195" cy="52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FDE4-8A55-CF4C-8E6C-B69FCFFF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PH: Don’t Cross Streams (Curves)!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ABCE5-17D7-0342-A611-6D2328901F08}"/>
              </a:ext>
            </a:extLst>
          </p:cNvPr>
          <p:cNvSpPr txBox="1"/>
          <p:nvPr/>
        </p:nvSpPr>
        <p:spPr>
          <a:xfrm>
            <a:off x="8097470" y="6488668"/>
            <a:ext cx="430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 Simon PhD – The Analysis Factor</a:t>
            </a:r>
          </a:p>
        </p:txBody>
      </p: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AB425A4B-C921-6B4A-8068-5DA4705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6" y="2610411"/>
            <a:ext cx="5881294" cy="2450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0A861-03EF-9043-8FAA-223D42FC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14" y="2330823"/>
            <a:ext cx="5933586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8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Regression Address Kaplan Meier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r>
              <a:rPr lang="en-US" dirty="0"/>
              <a:t>Use rms package for R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353261"/>
            <a:ext cx="4673600" cy="52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Models Have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3200" dirty="0"/>
              <a:t>Cox assumes PH</a:t>
            </a:r>
          </a:p>
          <a:p>
            <a:r>
              <a:rPr lang="en-US" sz="3200" dirty="0"/>
              <a:t>If PH is wrong, model can be invalid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splines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6176"/>
            <a:ext cx="5840380" cy="32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0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Sample size affects power</a:t>
                </a:r>
              </a:p>
              <a:p>
                <a:r>
                  <a:rPr lang="en-US" dirty="0"/>
                  <a:t>More samples </a:t>
                </a:r>
                <a:r>
                  <a:rPr lang="en-US" dirty="0">
                    <a:sym typeface="Wingdings" pitchFamily="2" charset="2"/>
                  </a:rPr>
                  <a:t> more precision to detect smaller effect</a:t>
                </a:r>
              </a:p>
              <a:p>
                <a:r>
                  <a:rPr lang="en-US" dirty="0">
                    <a:sym typeface="Wingdings" pitchFamily="2" charset="2"/>
                  </a:rPr>
                  <a:t>N = number of events NOT patients</a:t>
                </a:r>
              </a:p>
              <a:p>
                <a:r>
                  <a:rPr lang="en-US" dirty="0">
                    <a:sym typeface="Wingdings" pitchFamily="2" charset="2"/>
                  </a:rPr>
                  <a:t>Kaplan Meier needs N=184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.1</m:t>
                    </m:r>
                  </m:oMath>
                </a14:m>
                <a:r>
                  <a:rPr lang="en-US" dirty="0"/>
                  <a:t> error margin</a:t>
                </a:r>
              </a:p>
              <a:p>
                <a:r>
                  <a:rPr lang="en-US" dirty="0"/>
                  <a:t>Adding covariates requires more events</a:t>
                </a:r>
              </a:p>
              <a:p>
                <a:r>
                  <a:rPr lang="en-US" dirty="0"/>
                  <a:t>(Bad) rule of thumb: 15 events per variable (EPV)</a:t>
                </a:r>
              </a:p>
              <a:p>
                <a:r>
                  <a:rPr lang="en-US" dirty="0"/>
                  <a:t>In reality EPV much more complicated</a:t>
                </a:r>
              </a:p>
              <a:p>
                <a:r>
                  <a:rPr lang="en-US" dirty="0"/>
                  <a:t>Subgroup heterogeneity harder to detect due to smaller N</a:t>
                </a:r>
              </a:p>
              <a:p>
                <a:r>
                  <a:rPr lang="en-US" dirty="0"/>
                  <a:t>Often need 4N patients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People 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C408-A72C-2F45-A930-4ED7A6A0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with Missing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0B0DE-F0D6-6D41-B8CD-6D0CCCB0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381000" y="1493465"/>
            <a:ext cx="10972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1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D580-DE62-1948-9BC4-98E41210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7FC05-62F6-064A-A887-E9545A0F6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dirty="0">
                    <a:ea typeface="Cambria Math" panose="02040503050406030204" pitchFamily="18" charset="0"/>
                  </a:rPr>
                  <a:t>Missing data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sz="3600" dirty="0"/>
                  <a:t>: Median imputation or case-wise deletion</a:t>
                </a:r>
              </a:p>
              <a:p>
                <a:r>
                  <a:rPr lang="en-US" sz="3600" dirty="0"/>
                  <a:t>Missing data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sz="3600" dirty="0"/>
                  <a:t>: MICE with max(5, 100x) imputations</a:t>
                </a:r>
              </a:p>
              <a:p>
                <a:r>
                  <a:rPr lang="en-US" sz="3600" dirty="0"/>
                  <a:t>Worst case: lots of variables frequently missing</a:t>
                </a:r>
              </a:p>
              <a:p>
                <a:pPr lvl="1"/>
                <a:r>
                  <a:rPr lang="en-US" sz="3200" dirty="0"/>
                  <a:t>Sensitivity analysis with more imputations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7FC05-62F6-064A-A887-E9545A0F6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130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941DE-E066-BF40-86DC-2DA6F0179BF9}"/>
                  </a:ext>
                </a:extLst>
              </p:cNvPr>
              <p:cNvSpPr txBox="1"/>
              <p:nvPr/>
            </p:nvSpPr>
            <p:spPr>
              <a:xfrm>
                <a:off x="838200" y="1464303"/>
                <a:ext cx="392630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Determine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941DE-E066-BF40-86DC-2DA6F01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4303"/>
                <a:ext cx="3926306" cy="830997"/>
              </a:xfrm>
              <a:prstGeom prst="rect">
                <a:avLst/>
              </a:prstGeom>
              <a:blipFill>
                <a:blip r:embed="rId2"/>
                <a:stretch>
                  <a:fillRect l="-1286" t="-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485C6-84BE-EB4E-8372-DC9115AA6B90}"/>
                  </a:ext>
                </a:extLst>
              </p:cNvPr>
              <p:cNvSpPr txBox="1"/>
              <p:nvPr/>
            </p:nvSpPr>
            <p:spPr>
              <a:xfrm>
                <a:off x="838200" y="3412574"/>
                <a:ext cx="392630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Pick alternate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485C6-84BE-EB4E-8372-DC9115AA6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574"/>
                <a:ext cx="3926306" cy="830997"/>
              </a:xfrm>
              <a:prstGeom prst="rect">
                <a:avLst/>
              </a:prstGeom>
              <a:blipFill>
                <a:blip r:embed="rId3"/>
                <a:stretch>
                  <a:fillRect t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FEF206-983A-A144-89F7-30D26126019D}"/>
              </a:ext>
            </a:extLst>
          </p:cNvPr>
          <p:cNvSpPr txBox="1"/>
          <p:nvPr/>
        </p:nvSpPr>
        <p:spPr>
          <a:xfrm>
            <a:off x="742378" y="5648876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Pick effect size of interest</a:t>
            </a:r>
          </a:p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21082-32A7-8041-91D8-DB88FC5CC302}"/>
              </a:ext>
            </a:extLst>
          </p:cNvPr>
          <p:cNvSpPr txBox="1"/>
          <p:nvPr/>
        </p:nvSpPr>
        <p:spPr>
          <a:xfrm>
            <a:off x="7138730" y="5633819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Gather data</a:t>
            </a:r>
          </a:p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CA445-4CD1-D943-8D05-0A70BDEA87C3}"/>
              </a:ext>
            </a:extLst>
          </p:cNvPr>
          <p:cNvSpPr txBox="1"/>
          <p:nvPr/>
        </p:nvSpPr>
        <p:spPr>
          <a:xfrm>
            <a:off x="7138730" y="3414771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 p-value</a:t>
            </a:r>
          </a:p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0E4B6-FB5B-E24E-B031-80D9A2A75001}"/>
              </a:ext>
            </a:extLst>
          </p:cNvPr>
          <p:cNvSpPr txBox="1"/>
          <p:nvPr/>
        </p:nvSpPr>
        <p:spPr>
          <a:xfrm>
            <a:off x="7138730" y="1464303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Analyze Evidence</a:t>
            </a:r>
          </a:p>
          <a:p>
            <a:pPr algn="ctr"/>
            <a:r>
              <a:rPr lang="en-US" sz="2400" dirty="0"/>
              <a:t>Don’t dichotomize p-value!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A050DE2-A2B1-A14C-9263-3B1B8A619CCE}"/>
              </a:ext>
            </a:extLst>
          </p:cNvPr>
          <p:cNvSpPr/>
          <p:nvPr/>
        </p:nvSpPr>
        <p:spPr>
          <a:xfrm rot="16200000">
            <a:off x="5785482" y="5584786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AA3E5E7-C1D6-0746-BA70-ED44123DA3C0}"/>
              </a:ext>
            </a:extLst>
          </p:cNvPr>
          <p:cNvSpPr/>
          <p:nvPr/>
        </p:nvSpPr>
        <p:spPr>
          <a:xfrm>
            <a:off x="2395013" y="4466636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9BB0051-E3A4-AC4C-9DCA-9ED24263949C}"/>
              </a:ext>
            </a:extLst>
          </p:cNvPr>
          <p:cNvSpPr/>
          <p:nvPr/>
        </p:nvSpPr>
        <p:spPr>
          <a:xfrm>
            <a:off x="2395013" y="2419743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13058CB-666D-B24E-9975-6E42A4021B3B}"/>
              </a:ext>
            </a:extLst>
          </p:cNvPr>
          <p:cNvSpPr/>
          <p:nvPr/>
        </p:nvSpPr>
        <p:spPr>
          <a:xfrm rot="10800000">
            <a:off x="8791365" y="4460208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1FA4FB0-1011-E84F-ADB6-A43B56DDDB67}"/>
              </a:ext>
            </a:extLst>
          </p:cNvPr>
          <p:cNvSpPr/>
          <p:nvPr/>
        </p:nvSpPr>
        <p:spPr>
          <a:xfrm rot="10800000">
            <a:off x="8791364" y="2375448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04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0DC78-89FE-3848-A03D-44EEA722C58C}"/>
              </a:ext>
            </a:extLst>
          </p:cNvPr>
          <p:cNvSpPr txBox="1"/>
          <p:nvPr/>
        </p:nvSpPr>
        <p:spPr>
          <a:xfrm>
            <a:off x="6991350" y="3244334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Need a graphic here</a:t>
            </a:r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/>
          </a:bodyPr>
          <a:lstStyle/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Treatment Affect Survival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8570D-9D3B-1E4A-8759-9DA1E6CA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1385887"/>
            <a:ext cx="68707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838200" y="1844842"/>
                <a:ext cx="44831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Adding TMZ does not improve survival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Adding TMZ does improve survival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4842"/>
                <a:ext cx="4483100" cy="1569660"/>
              </a:xfrm>
              <a:prstGeom prst="rect">
                <a:avLst/>
              </a:prstGeom>
              <a:blipFill>
                <a:blip r:embed="rId3"/>
                <a:stretch>
                  <a:fillRect l="-1977" t="-1600" r="-197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84220" y="2008271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6" y="2635618"/>
            <a:ext cx="9624047" cy="385725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Tells Us About Type II 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r>
                  <a:rPr lang="en-US" sz="3200" dirty="0"/>
                  <a:t>How often do we find effects that actually exist</a:t>
                </a:r>
              </a:p>
              <a:p>
                <a:r>
                  <a:rPr lang="en-US" sz="3200" dirty="0"/>
                  <a:t>80% power standard for preclinical experiments</a:t>
                </a:r>
              </a:p>
              <a:p>
                <a:r>
                  <a:rPr lang="en-US" sz="3200" dirty="0"/>
                  <a:t>90% power the goal for many Phase III clinical trials</a:t>
                </a:r>
              </a:p>
              <a:p>
                <a:r>
                  <a:rPr lang="en-US" sz="3200" dirty="0"/>
                  <a:t>Ideally power studies to detect smallest clinically relevant effect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7B35-FF62-5F41-A0A6-EB3FE763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Creates Spurious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3FCF-6738-154C-9290-FC59C532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 which example to use</a:t>
            </a:r>
          </a:p>
        </p:txBody>
      </p:sp>
    </p:spTree>
    <p:extLst>
      <p:ext uri="{BB962C8B-B14F-4D97-AF65-F5344CB8AC3E}">
        <p14:creationId xmlns:p14="http://schemas.microsoft.com/office/powerpoint/2010/main" val="170966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1312</Words>
  <Application>Microsoft Macintosh PowerPoint</Application>
  <PresentationFormat>Widescreen</PresentationFormat>
  <Paragraphs>228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Survival Analysis</vt:lpstr>
      <vt:lpstr>Roadmap</vt:lpstr>
      <vt:lpstr>Why Give This Talk?</vt:lpstr>
      <vt:lpstr>Hypothesis Testing Evaluates Evidence</vt:lpstr>
      <vt:lpstr>Does Treatment Affect Survival</vt:lpstr>
      <vt:lpstr>Hypothesis Tests Can Make Mistakes</vt:lpstr>
      <vt:lpstr>Hypothesis Tests Can Make Mistakes</vt:lpstr>
      <vt:lpstr>Power Tells Us About Type II Errors</vt:lpstr>
      <vt:lpstr>Confounding Creates Spurious Associations</vt:lpstr>
      <vt:lpstr>Experimental Design Is Critical</vt:lpstr>
      <vt:lpstr>Observational Data Is Messy</vt:lpstr>
      <vt:lpstr>Observational Data Is Messy</vt:lpstr>
      <vt:lpstr>PowerPoint Presentation</vt:lpstr>
      <vt:lpstr>Survival Analysis</vt:lpstr>
      <vt:lpstr>Kaplan Meier Estimates Survival</vt:lpstr>
      <vt:lpstr>Log rank test looks for survival difference</vt:lpstr>
      <vt:lpstr>Kaplan Meier Has Limitations</vt:lpstr>
      <vt:lpstr>Dichotomization is the root of all evil</vt:lpstr>
      <vt:lpstr>Iterative Kaplan Meier Has Problems</vt:lpstr>
      <vt:lpstr>Proportional Hazards</vt:lpstr>
      <vt:lpstr>PH: Don’t Cross Streams (Curves)!</vt:lpstr>
      <vt:lpstr>Cox Regression Address Kaplan Meier Limitations</vt:lpstr>
      <vt:lpstr>Modeling Nonlinear Effects</vt:lpstr>
      <vt:lpstr>Interpreting Cox Model</vt:lpstr>
      <vt:lpstr>Plotting Predictor vs HR</vt:lpstr>
      <vt:lpstr>Patient Heterogeneity: Subgroup Analysis</vt:lpstr>
      <vt:lpstr>All Models Have Assumptions</vt:lpstr>
      <vt:lpstr>PowerPoint Presentation</vt:lpstr>
      <vt:lpstr>Sample Size Is King</vt:lpstr>
      <vt:lpstr>Let’s Get Real About Power</vt:lpstr>
      <vt:lpstr>What Variables Do We Include in Our Model?</vt:lpstr>
      <vt:lpstr>Univariate Feature Selection is Bad</vt:lpstr>
      <vt:lpstr>Stepwise Selection Wrecks Inference</vt:lpstr>
      <vt:lpstr>How To Choose Features</vt:lpstr>
      <vt:lpstr>Don’t Discard Patients with Missing Data</vt:lpstr>
      <vt:lpstr>Don’t Discard Patients Missing Data</vt:lpstr>
      <vt:lpstr>Imputation Gives Us The Power</vt:lpstr>
      <vt:lpstr>Imputation Guidelines</vt:lpstr>
      <vt:lpstr>Interpreting Results</vt:lpstr>
      <vt:lpstr>Reporting Results</vt:lpstr>
      <vt:lpstr>There’s Always More Out There…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Tomas Bencomo</cp:lastModifiedBy>
  <cp:revision>48</cp:revision>
  <dcterms:created xsi:type="dcterms:W3CDTF">2019-07-21T23:26:38Z</dcterms:created>
  <dcterms:modified xsi:type="dcterms:W3CDTF">2019-07-22T06:36:51Z</dcterms:modified>
</cp:coreProperties>
</file>